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78" r:id="rId2"/>
    <p:sldId id="256" r:id="rId3"/>
    <p:sldId id="257" r:id="rId4"/>
    <p:sldId id="258" r:id="rId5"/>
    <p:sldId id="259"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91-CA9B-8C8C-1AA9-F88DC11341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D487A54-42E2-273C-206D-593881A9E9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2C2FA6D-99C6-E8DA-CA55-46088361E714}"/>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5" name="Footer Placeholder 4">
            <a:extLst>
              <a:ext uri="{FF2B5EF4-FFF2-40B4-BE49-F238E27FC236}">
                <a16:creationId xmlns:a16="http://schemas.microsoft.com/office/drawing/2014/main" id="{B417D34B-1351-6E08-F427-FC2F371AD0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440E2F5-C6E1-8BA8-9769-8B8AC0EABD35}"/>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607500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50BD1-EECE-3891-5CAC-6B3A79DC5B5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9AD02C7-D74D-CF86-FAF1-EA2CCB212A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CCD2DF-93E0-6E05-AE55-325C472DEBBF}"/>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5" name="Footer Placeholder 4">
            <a:extLst>
              <a:ext uri="{FF2B5EF4-FFF2-40B4-BE49-F238E27FC236}">
                <a16:creationId xmlns:a16="http://schemas.microsoft.com/office/drawing/2014/main" id="{CC885144-F732-0FE0-F635-6165464D3B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199887-BC87-6752-6DF5-1674B075C42E}"/>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58136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975CF7-0DD3-7D55-6612-6E90E48FA15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5979BBD-C6E5-54EE-5153-DAFCC774CA5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73B3FD-F0EE-BFD9-8362-79E3AE524D11}"/>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5" name="Footer Placeholder 4">
            <a:extLst>
              <a:ext uri="{FF2B5EF4-FFF2-40B4-BE49-F238E27FC236}">
                <a16:creationId xmlns:a16="http://schemas.microsoft.com/office/drawing/2014/main" id="{09130AFD-89DA-E9FA-940F-94AC7CD756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830DC6-AE91-278C-D577-E6B5440388A0}"/>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1853821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99474-12C9-AB33-56F7-45EE650D263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6D8F372-5597-84B7-5B78-DAFA442628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992563-33D5-0AA5-A528-9410AE103F45}"/>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5" name="Footer Placeholder 4">
            <a:extLst>
              <a:ext uri="{FF2B5EF4-FFF2-40B4-BE49-F238E27FC236}">
                <a16:creationId xmlns:a16="http://schemas.microsoft.com/office/drawing/2014/main" id="{E8CD6220-A914-9EF1-150B-48326CC83B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8C8793F-140B-A104-E338-2F4342CDE210}"/>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5466309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DAC85-ECBF-B78F-D4BB-603D5D5DC3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6AFF84D-4D2A-FED5-D9DF-4AA8289988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30DE83-A41B-FC74-5367-147F9570AB7B}"/>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5" name="Footer Placeholder 4">
            <a:extLst>
              <a:ext uri="{FF2B5EF4-FFF2-40B4-BE49-F238E27FC236}">
                <a16:creationId xmlns:a16="http://schemas.microsoft.com/office/drawing/2014/main" id="{05C2A401-35DA-5FCC-2341-87D3A00F68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6BD7036-7350-2F28-DB06-BB65F03DDE2F}"/>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220160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BBA6C-DABC-E27B-AFB3-089BE46D2CC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419F297-EE33-3850-2285-32906ED385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CF23422-8DE2-FBCC-A09E-A40133AAE1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DF7B143-688A-B756-1C0A-1090633033F5}"/>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6" name="Footer Placeholder 5">
            <a:extLst>
              <a:ext uri="{FF2B5EF4-FFF2-40B4-BE49-F238E27FC236}">
                <a16:creationId xmlns:a16="http://schemas.microsoft.com/office/drawing/2014/main" id="{179A2AC7-7C4E-16F7-8F6F-608790F11CE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CF8813E-5B48-8A75-A07A-7CC3925D1A31}"/>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239638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24657-3341-165E-CADB-BC6254AE68B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ED7D41D-7004-CEA2-C914-32E70BB07C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6DF6F1-238F-7785-8501-07119A56EF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902BDEC-5F82-02A9-4048-2B4A959F35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FD7771-F4E1-56AD-DC89-548B9111A1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B7B7182-0AFF-1A56-C12A-22F24F7E670A}"/>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8" name="Footer Placeholder 7">
            <a:extLst>
              <a:ext uri="{FF2B5EF4-FFF2-40B4-BE49-F238E27FC236}">
                <a16:creationId xmlns:a16="http://schemas.microsoft.com/office/drawing/2014/main" id="{61668D7E-DE49-61B8-D1BF-CD6EB24DF75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A3A98F5-E15F-B6A4-2B07-AD299AC135A1}"/>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2427397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841FD-C26F-5CFA-F197-6829FC6367A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FCA430C-62B4-0210-5B09-CD46CB291BBC}"/>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4" name="Footer Placeholder 3">
            <a:extLst>
              <a:ext uri="{FF2B5EF4-FFF2-40B4-BE49-F238E27FC236}">
                <a16:creationId xmlns:a16="http://schemas.microsoft.com/office/drawing/2014/main" id="{E7324703-706F-B564-DF4C-27FF581D79D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0BD29AE-0454-6612-23FE-705A35FD2EDE}"/>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503043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636547-9F4A-F66E-1E69-E8638B91FEE4}"/>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3" name="Footer Placeholder 2">
            <a:extLst>
              <a:ext uri="{FF2B5EF4-FFF2-40B4-BE49-F238E27FC236}">
                <a16:creationId xmlns:a16="http://schemas.microsoft.com/office/drawing/2014/main" id="{3BE77F0E-B00B-CA87-39F5-4E20F0906BB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810F09D-3DD9-7FA0-49BC-51B0E3A7C004}"/>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4789568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A5788-1FC8-443A-F080-DAAC64B8AC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640FA12-77C1-7C1F-235C-31E74345BB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F85B69A-F255-B15F-E168-FCAC1EA203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040D2F-1F28-9598-F369-7015588D6174}"/>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6" name="Footer Placeholder 5">
            <a:extLst>
              <a:ext uri="{FF2B5EF4-FFF2-40B4-BE49-F238E27FC236}">
                <a16:creationId xmlns:a16="http://schemas.microsoft.com/office/drawing/2014/main" id="{69F9A4D0-08D2-7776-702B-0142A534C1E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B0A4985-4E04-8C8A-B37D-D305C3D42F26}"/>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3696927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90541-D7CC-EF18-6F1B-E520635A94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1ACFA6D-9C64-2D4D-B8ED-50019406DA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DA0E425-67E8-CB20-0CA9-8D83BF8459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65175E-AF62-E101-2F18-9DAFFFFBBD9E}"/>
              </a:ext>
            </a:extLst>
          </p:cNvPr>
          <p:cNvSpPr>
            <a:spLocks noGrp="1"/>
          </p:cNvSpPr>
          <p:nvPr>
            <p:ph type="dt" sz="half" idx="10"/>
          </p:nvPr>
        </p:nvSpPr>
        <p:spPr/>
        <p:txBody>
          <a:bodyPr/>
          <a:lstStyle/>
          <a:p>
            <a:fld id="{978CAB56-379E-445D-8171-9C474B9EC38C}" type="datetimeFigureOut">
              <a:rPr lang="en-IN" smtClean="0"/>
              <a:t>05-12-2024</a:t>
            </a:fld>
            <a:endParaRPr lang="en-IN"/>
          </a:p>
        </p:txBody>
      </p:sp>
      <p:sp>
        <p:nvSpPr>
          <p:cNvPr id="6" name="Footer Placeholder 5">
            <a:extLst>
              <a:ext uri="{FF2B5EF4-FFF2-40B4-BE49-F238E27FC236}">
                <a16:creationId xmlns:a16="http://schemas.microsoft.com/office/drawing/2014/main" id="{02583BF0-F979-7DBB-1FDF-D5B0D2AFD5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020C06-3BC2-D29B-38CC-5818B31E67CA}"/>
              </a:ext>
            </a:extLst>
          </p:cNvPr>
          <p:cNvSpPr>
            <a:spLocks noGrp="1"/>
          </p:cNvSpPr>
          <p:nvPr>
            <p:ph type="sldNum" sz="quarter" idx="12"/>
          </p:nvPr>
        </p:nvSpPr>
        <p:spPr/>
        <p:txBody>
          <a:bodyPr/>
          <a:lstStyle/>
          <a:p>
            <a:fld id="{983CC46F-CB93-4B42-A947-A5C269F03F4E}" type="slidenum">
              <a:rPr lang="en-IN" smtClean="0"/>
              <a:t>‹#›</a:t>
            </a:fld>
            <a:endParaRPr lang="en-IN"/>
          </a:p>
        </p:txBody>
      </p:sp>
    </p:spTree>
    <p:extLst>
      <p:ext uri="{BB962C8B-B14F-4D97-AF65-F5344CB8AC3E}">
        <p14:creationId xmlns:p14="http://schemas.microsoft.com/office/powerpoint/2010/main" val="69748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A44799-3058-BDC6-BF80-ED9222C801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9D310E7-42D5-B293-6900-0804DAD21C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4B74EB-A94A-7DBD-A382-7DCDFB2C8A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8CAB56-379E-445D-8171-9C474B9EC38C}" type="datetimeFigureOut">
              <a:rPr lang="en-IN" smtClean="0"/>
              <a:t>05-12-2024</a:t>
            </a:fld>
            <a:endParaRPr lang="en-IN"/>
          </a:p>
        </p:txBody>
      </p:sp>
      <p:sp>
        <p:nvSpPr>
          <p:cNvPr id="5" name="Footer Placeholder 4">
            <a:extLst>
              <a:ext uri="{FF2B5EF4-FFF2-40B4-BE49-F238E27FC236}">
                <a16:creationId xmlns:a16="http://schemas.microsoft.com/office/drawing/2014/main" id="{94A19BF0-F1B2-2665-F146-62B453BC07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AF39565-9B3F-E664-33BB-542D290C5F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3CC46F-CB93-4B42-A947-A5C269F03F4E}" type="slidenum">
              <a:rPr lang="en-IN" smtClean="0"/>
              <a:t>‹#›</a:t>
            </a:fld>
            <a:endParaRPr lang="en-IN"/>
          </a:p>
        </p:txBody>
      </p:sp>
    </p:spTree>
    <p:extLst>
      <p:ext uri="{BB962C8B-B14F-4D97-AF65-F5344CB8AC3E}">
        <p14:creationId xmlns:p14="http://schemas.microsoft.com/office/powerpoint/2010/main" val="159048924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A8A9B-0F35-514D-4B09-51AE1053E690}"/>
              </a:ext>
            </a:extLst>
          </p:cNvPr>
          <p:cNvSpPr>
            <a:spLocks noGrp="1"/>
          </p:cNvSpPr>
          <p:nvPr>
            <p:ph type="title"/>
          </p:nvPr>
        </p:nvSpPr>
        <p:spPr>
          <a:xfrm>
            <a:off x="1088571" y="365125"/>
            <a:ext cx="9753600" cy="2323646"/>
          </a:xfrm>
        </p:spPr>
        <p:txBody>
          <a:bodyPr>
            <a:normAutofit/>
          </a:bodyPr>
          <a:lstStyle/>
          <a:p>
            <a:pPr algn="ctr"/>
            <a:r>
              <a:rPr lang="en-US" sz="2800" b="1" kern="100" dirty="0">
                <a:effectLst/>
                <a:latin typeface="Times New Roman" panose="02020603050405020304" pitchFamily="18" charset="0"/>
                <a:ea typeface="Aptos" panose="020B0004020202020204" pitchFamily="34" charset="0"/>
                <a:cs typeface="Gautami" panose="020B0502040204020203" pitchFamily="34" charset="0"/>
              </a:rPr>
              <a:t>AI Car with Real-time Detection of Damaged Road and Lane Detection</a:t>
            </a:r>
            <a:endParaRPr lang="en-IN" sz="6000" dirty="0"/>
          </a:p>
        </p:txBody>
      </p:sp>
    </p:spTree>
    <p:extLst>
      <p:ext uri="{BB962C8B-B14F-4D97-AF65-F5344CB8AC3E}">
        <p14:creationId xmlns:p14="http://schemas.microsoft.com/office/powerpoint/2010/main" val="27429335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8E249F-B978-9CBB-F3B3-5BC92F7B2DCB}"/>
            </a:ext>
          </a:extLst>
        </p:cNvPr>
        <p:cNvGrpSpPr/>
        <p:nvPr/>
      </p:nvGrpSpPr>
      <p:grpSpPr>
        <a:xfrm>
          <a:off x="0" y="0"/>
          <a:ext cx="0" cy="0"/>
          <a:chOff x="0" y="0"/>
          <a:chExt cx="0" cy="0"/>
        </a:xfrm>
      </p:grpSpPr>
      <p:sp>
        <p:nvSpPr>
          <p:cNvPr id="2" name="Subtitle 1">
            <a:extLst>
              <a:ext uri="{FF2B5EF4-FFF2-40B4-BE49-F238E27FC236}">
                <a16:creationId xmlns:a16="http://schemas.microsoft.com/office/drawing/2014/main" id="{D9946304-0A22-F36B-7F95-483928971065}"/>
              </a:ext>
            </a:extLst>
          </p:cNvPr>
          <p:cNvSpPr>
            <a:spLocks noGrp="1" noChangeArrowheads="1"/>
          </p:cNvSpPr>
          <p:nvPr>
            <p:ph type="subTitle" idx="1"/>
          </p:nvPr>
        </p:nvSpPr>
        <p:spPr bwMode="auto">
          <a:xfrm>
            <a:off x="1055233" y="651316"/>
            <a:ext cx="9699851" cy="5555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Software Components: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b="0" i="0" u="none" strike="noStrike" cap="none" normalizeH="0" baseline="0" dirty="0">
                <a:ln>
                  <a:noFill/>
                </a:ln>
                <a:solidFill>
                  <a:schemeClr val="tx1"/>
                </a:solidFill>
                <a:effectLst/>
                <a:latin typeface="Arial" panose="020B0604020202020204" pitchFamily="34" charset="0"/>
              </a:rPr>
              <a:t>YOLO (You Only Look Once)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0" i="0" u="none" strike="noStrike" cap="none" normalizeH="0" baseline="0" dirty="0">
                <a:ln>
                  <a:noFill/>
                </a:ln>
                <a:solidFill>
                  <a:schemeClr val="tx1"/>
                </a:solidFill>
                <a:effectLst/>
                <a:latin typeface="Arial" panose="020B0604020202020204" pitchFamily="34" charset="0"/>
              </a:rPr>
              <a:t>OpenCV </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0" i="0" u="none" strike="noStrike" cap="none" normalizeH="0" baseline="0" dirty="0" err="1">
                <a:ln>
                  <a:noFill/>
                </a:ln>
                <a:solidFill>
                  <a:schemeClr val="tx1"/>
                </a:solidFill>
                <a:effectLst/>
                <a:latin typeface="Arial" panose="020B0604020202020204" pitchFamily="34" charset="0"/>
              </a:rPr>
              <a:t>Roboflow</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0" i="0" u="none" strike="noStrike" cap="none" normalizeH="0" baseline="0" dirty="0" err="1">
                <a:ln>
                  <a:noFill/>
                </a:ln>
                <a:solidFill>
                  <a:schemeClr val="tx1"/>
                </a:solidFill>
                <a:effectLst/>
                <a:latin typeface="Arial" panose="020B0604020202020204" pitchFamily="34" charset="0"/>
              </a:rPr>
              <a:t>PyTorch</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0" i="0" u="none" strike="noStrike" cap="none" normalizeH="0" baseline="0" dirty="0">
                <a:ln>
                  <a:noFill/>
                </a:ln>
                <a:solidFill>
                  <a:schemeClr val="tx1"/>
                </a:solidFill>
                <a:effectLst/>
                <a:latin typeface="Arial" panose="020B0604020202020204" pitchFamily="34" charset="0"/>
              </a:rPr>
              <a:t>Matplotlib </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2000" b="0" i="0" u="none" strike="noStrike" cap="none" normalizeH="0" baseline="0" dirty="0">
                <a:ln>
                  <a:noFill/>
                </a:ln>
                <a:solidFill>
                  <a:schemeClr val="tx1"/>
                </a:solidFill>
                <a:effectLst/>
                <a:latin typeface="Arial" panose="020B0604020202020204" pitchFamily="34" charset="0"/>
              </a:rPr>
              <a:t>NumPy </a:t>
            </a: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sz="2000" b="0" i="0" u="none" strike="noStrike" cap="none" normalizeH="0" baseline="0" dirty="0">
                <a:ln>
                  <a:noFill/>
                </a:ln>
                <a:solidFill>
                  <a:schemeClr val="tx1"/>
                </a:solidFill>
                <a:effectLst/>
                <a:latin typeface="Arial" panose="020B0604020202020204" pitchFamily="34" charset="0"/>
              </a:rPr>
              <a:t>Hydra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Hardware Components: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b="0" i="0" u="none" strike="noStrike" cap="none" normalizeH="0" baseline="0" dirty="0">
                <a:ln>
                  <a:noFill/>
                </a:ln>
                <a:solidFill>
                  <a:schemeClr val="tx1"/>
                </a:solidFill>
                <a:effectLst/>
                <a:latin typeface="Arial" panose="020B0604020202020204" pitchFamily="34" charset="0"/>
              </a:rPr>
              <a:t>Camera/Camera Module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0" i="0" u="none" strike="noStrike" cap="none" normalizeH="0" baseline="0" dirty="0">
                <a:ln>
                  <a:noFill/>
                </a:ln>
                <a:solidFill>
                  <a:schemeClr val="tx1"/>
                </a:solidFill>
                <a:effectLst/>
                <a:latin typeface="Arial" panose="020B0604020202020204" pitchFamily="34" charset="0"/>
              </a:rPr>
              <a:t>GPU (Graphics Processing Unit) </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0" i="0" u="none" strike="noStrike" cap="none" normalizeH="0" baseline="0" dirty="0">
                <a:ln>
                  <a:noFill/>
                </a:ln>
                <a:solidFill>
                  <a:schemeClr val="tx1"/>
                </a:solidFill>
                <a:effectLst/>
                <a:latin typeface="Arial" panose="020B0604020202020204" pitchFamily="34" charset="0"/>
              </a:rPr>
              <a:t>CPU (Central Processing Unit) </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0" i="0" u="none" strike="noStrike" cap="none" normalizeH="0" baseline="0" dirty="0">
                <a:ln>
                  <a:noFill/>
                </a:ln>
                <a:solidFill>
                  <a:schemeClr val="tx1"/>
                </a:solidFill>
                <a:effectLst/>
                <a:latin typeface="Arial" panose="020B0604020202020204" pitchFamily="34" charset="0"/>
              </a:rPr>
              <a:t>RAM (Random Access Memory) </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0" i="0" u="none" strike="noStrike" cap="none" normalizeH="0" baseline="0" dirty="0">
                <a:ln>
                  <a:noFill/>
                </a:ln>
                <a:solidFill>
                  <a:schemeClr val="tx1"/>
                </a:solidFill>
                <a:effectLst/>
                <a:latin typeface="Arial" panose="020B0604020202020204" pitchFamily="34" charset="0"/>
              </a:rPr>
              <a:t>Storage </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2000" b="0" i="0" u="none" strike="noStrike" cap="none" normalizeH="0" baseline="0" dirty="0">
                <a:ln>
                  <a:noFill/>
                </a:ln>
                <a:solidFill>
                  <a:schemeClr val="tx1"/>
                </a:solidFill>
                <a:effectLst/>
                <a:latin typeface="Arial" panose="020B0604020202020204" pitchFamily="34" charset="0"/>
              </a:rPr>
              <a:t>Edge Device (Optional) </a:t>
            </a: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sz="2000" b="0" i="0" u="none" strike="noStrike" cap="none" normalizeH="0" baseline="0" dirty="0">
                <a:ln>
                  <a:noFill/>
                </a:ln>
                <a:solidFill>
                  <a:schemeClr val="tx1"/>
                </a:solidFill>
                <a:effectLst/>
                <a:latin typeface="Arial" panose="020B0604020202020204" pitchFamily="34" charset="0"/>
              </a:rPr>
              <a:t>Power Supply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54077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289ED-4019-4AB1-53EC-10054D2821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188128-3CA9-A40B-35C2-518A5F5A58EA}"/>
              </a:ext>
            </a:extLst>
          </p:cNvPr>
          <p:cNvSpPr>
            <a:spLocks noGrp="1"/>
          </p:cNvSpPr>
          <p:nvPr>
            <p:ph type="ctrTitle"/>
          </p:nvPr>
        </p:nvSpPr>
        <p:spPr>
          <a:xfrm>
            <a:off x="729343" y="501877"/>
            <a:ext cx="9144000" cy="891494"/>
          </a:xfrm>
        </p:spPr>
        <p:txBody>
          <a:bodyPr>
            <a:normAutofit/>
          </a:bodyPr>
          <a:lstStyle/>
          <a:p>
            <a:pPr algn="l"/>
            <a:r>
              <a:rPr lang="en-IN" sz="4000" b="1" u="sng" dirty="0"/>
              <a:t>Block Diagram  </a:t>
            </a:r>
          </a:p>
        </p:txBody>
      </p:sp>
      <p:pic>
        <p:nvPicPr>
          <p:cNvPr id="3" name="Picture 2">
            <a:extLst>
              <a:ext uri="{FF2B5EF4-FFF2-40B4-BE49-F238E27FC236}">
                <a16:creationId xmlns:a16="http://schemas.microsoft.com/office/drawing/2014/main" id="{F6DD7C4A-711E-A98F-F888-1A62AA68FF9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30245" y="1818639"/>
            <a:ext cx="6730184" cy="3781907"/>
          </a:xfrm>
          <a:prstGeom prst="rect">
            <a:avLst/>
          </a:prstGeom>
          <a:noFill/>
          <a:ln>
            <a:noFill/>
          </a:ln>
        </p:spPr>
      </p:pic>
    </p:spTree>
    <p:extLst>
      <p:ext uri="{BB962C8B-B14F-4D97-AF65-F5344CB8AC3E}">
        <p14:creationId xmlns:p14="http://schemas.microsoft.com/office/powerpoint/2010/main" val="3944984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DFA81-D15B-F554-D9F3-47B6BB2DA4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D5C4F0-E14D-EAB5-1268-B06032F72C69}"/>
              </a:ext>
            </a:extLst>
          </p:cNvPr>
          <p:cNvSpPr>
            <a:spLocks noGrp="1"/>
          </p:cNvSpPr>
          <p:nvPr>
            <p:ph type="ctrTitle"/>
          </p:nvPr>
        </p:nvSpPr>
        <p:spPr>
          <a:xfrm>
            <a:off x="729343" y="501877"/>
            <a:ext cx="9144000" cy="891494"/>
          </a:xfrm>
        </p:spPr>
        <p:txBody>
          <a:bodyPr>
            <a:normAutofit/>
          </a:bodyPr>
          <a:lstStyle/>
          <a:p>
            <a:pPr algn="l"/>
            <a:r>
              <a:rPr lang="en-IN" sz="4000" b="1" u="sng" dirty="0"/>
              <a:t>UML Diagrams</a:t>
            </a:r>
          </a:p>
        </p:txBody>
      </p:sp>
      <p:sp>
        <p:nvSpPr>
          <p:cNvPr id="3" name="TextBox 2">
            <a:extLst>
              <a:ext uri="{FF2B5EF4-FFF2-40B4-BE49-F238E27FC236}">
                <a16:creationId xmlns:a16="http://schemas.microsoft.com/office/drawing/2014/main" id="{F219CD42-C721-0F19-3BD6-BCC0DF813FA5}"/>
              </a:ext>
            </a:extLst>
          </p:cNvPr>
          <p:cNvSpPr txBox="1"/>
          <p:nvPr/>
        </p:nvSpPr>
        <p:spPr>
          <a:xfrm>
            <a:off x="957943" y="1817914"/>
            <a:ext cx="8142514" cy="1538883"/>
          </a:xfrm>
          <a:prstGeom prst="rect">
            <a:avLst/>
          </a:prstGeom>
          <a:noFill/>
        </p:spPr>
        <p:txBody>
          <a:bodyPr wrap="square" rtlCol="0">
            <a:spAutoFit/>
          </a:bodyPr>
          <a:lstStyle/>
          <a:p>
            <a:pPr marL="457200" indent="-457200">
              <a:buAutoNum type="arabicPeriod"/>
            </a:pPr>
            <a:r>
              <a:rPr lang="en-US" sz="2000" b="1" dirty="0">
                <a:effectLst/>
                <a:latin typeface="Times New Roman" panose="02020603050405020304" pitchFamily="18" charset="0"/>
                <a:ea typeface="Aptos" panose="020B0004020202020204" pitchFamily="34" charset="0"/>
              </a:rPr>
              <a:t>Use Case Diagram</a:t>
            </a:r>
          </a:p>
          <a:p>
            <a:pPr marL="457200" indent="-457200">
              <a:buAutoNum type="arabicPeriod"/>
            </a:pPr>
            <a:r>
              <a:rPr lang="en-US" sz="1800" b="1" dirty="0">
                <a:effectLst/>
                <a:latin typeface="Times New Roman" panose="02020603050405020304" pitchFamily="18" charset="0"/>
                <a:ea typeface="Aptos" panose="020B0004020202020204" pitchFamily="34" charset="0"/>
              </a:rPr>
              <a:t>Data Flow Diagram</a:t>
            </a:r>
            <a:endParaRPr lang="en-US" sz="2000" b="1" dirty="0">
              <a:latin typeface="Times New Roman" panose="02020603050405020304" pitchFamily="18" charset="0"/>
              <a:ea typeface="Aptos" panose="020B0004020202020204" pitchFamily="34" charset="0"/>
            </a:endParaRPr>
          </a:p>
          <a:p>
            <a:pPr marL="457200" indent="-457200">
              <a:buAutoNum type="arabicPeriod"/>
            </a:pPr>
            <a:r>
              <a:rPr lang="en-US" sz="1800" b="1" dirty="0">
                <a:effectLst/>
                <a:latin typeface="Times New Roman" panose="02020603050405020304" pitchFamily="18" charset="0"/>
                <a:ea typeface="Aptos" panose="020B0004020202020204" pitchFamily="34" charset="0"/>
              </a:rPr>
              <a:t>Sequence Diagram</a:t>
            </a:r>
            <a:endParaRPr lang="en-US" sz="2000" b="1" dirty="0">
              <a:effectLst/>
              <a:latin typeface="Times New Roman" panose="02020603050405020304" pitchFamily="18" charset="0"/>
              <a:ea typeface="Aptos" panose="020B0004020202020204" pitchFamily="34" charset="0"/>
            </a:endParaRPr>
          </a:p>
          <a:p>
            <a:pPr marL="457200" indent="-457200">
              <a:buAutoNum type="arabicPeriod"/>
            </a:pPr>
            <a:r>
              <a:rPr lang="en-IN" sz="1800" b="1" dirty="0">
                <a:effectLst/>
                <a:latin typeface="Times New Roman" panose="02020603050405020304" pitchFamily="18" charset="0"/>
                <a:ea typeface="Aptos" panose="020B0004020202020204" pitchFamily="34" charset="0"/>
              </a:rPr>
              <a:t>State Diagram</a:t>
            </a:r>
            <a:endParaRPr lang="en-US" sz="2000" b="1" dirty="0">
              <a:latin typeface="Times New Roman" panose="02020603050405020304" pitchFamily="18" charset="0"/>
              <a:ea typeface="Aptos" panose="020B0004020202020204" pitchFamily="34" charset="0"/>
            </a:endParaRPr>
          </a:p>
          <a:p>
            <a:pPr marL="457200" indent="-457200">
              <a:buAutoNum type="arabicPeriod"/>
            </a:pPr>
            <a:endParaRPr lang="en-IN" sz="2000" dirty="0"/>
          </a:p>
        </p:txBody>
      </p:sp>
    </p:spTree>
    <p:extLst>
      <p:ext uri="{BB962C8B-B14F-4D97-AF65-F5344CB8AC3E}">
        <p14:creationId xmlns:p14="http://schemas.microsoft.com/office/powerpoint/2010/main" val="2290981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5B0CE3-62B9-51D7-56AE-B3D0D253C9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3C7CD2-AEB4-6A79-C24F-DC0F5AFDC240}"/>
              </a:ext>
            </a:extLst>
          </p:cNvPr>
          <p:cNvSpPr>
            <a:spLocks noGrp="1"/>
          </p:cNvSpPr>
          <p:nvPr>
            <p:ph type="ctrTitle"/>
          </p:nvPr>
        </p:nvSpPr>
        <p:spPr>
          <a:xfrm>
            <a:off x="729343" y="501877"/>
            <a:ext cx="9144000" cy="891494"/>
          </a:xfrm>
        </p:spPr>
        <p:txBody>
          <a:bodyPr>
            <a:normAutofit/>
          </a:bodyPr>
          <a:lstStyle/>
          <a:p>
            <a:pPr algn="l"/>
            <a:r>
              <a:rPr lang="en-IN" sz="4000" b="1" u="sng" dirty="0" err="1"/>
              <a:t>Usecase</a:t>
            </a:r>
            <a:r>
              <a:rPr lang="en-IN" sz="4000" b="1" u="sng" dirty="0"/>
              <a:t> Diagrams</a:t>
            </a:r>
          </a:p>
        </p:txBody>
      </p:sp>
      <p:pic>
        <p:nvPicPr>
          <p:cNvPr id="3" name="Picture 2">
            <a:extLst>
              <a:ext uri="{FF2B5EF4-FFF2-40B4-BE49-F238E27FC236}">
                <a16:creationId xmlns:a16="http://schemas.microsoft.com/office/drawing/2014/main" id="{8FC9D919-2ED8-7B4D-5C35-75F28BD4A07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91702" y="671105"/>
            <a:ext cx="5731510" cy="5798820"/>
          </a:xfrm>
          <a:prstGeom prst="rect">
            <a:avLst/>
          </a:prstGeom>
          <a:noFill/>
          <a:ln>
            <a:noFill/>
          </a:ln>
        </p:spPr>
      </p:pic>
    </p:spTree>
    <p:extLst>
      <p:ext uri="{BB962C8B-B14F-4D97-AF65-F5344CB8AC3E}">
        <p14:creationId xmlns:p14="http://schemas.microsoft.com/office/powerpoint/2010/main" val="2001769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D9FBA7-56C0-4150-6596-C7C3D3359F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CCBE3E-3E84-C598-AF23-E18E86417768}"/>
              </a:ext>
            </a:extLst>
          </p:cNvPr>
          <p:cNvSpPr>
            <a:spLocks noGrp="1"/>
          </p:cNvSpPr>
          <p:nvPr>
            <p:ph type="ctrTitle"/>
          </p:nvPr>
        </p:nvSpPr>
        <p:spPr>
          <a:xfrm>
            <a:off x="729343" y="501877"/>
            <a:ext cx="9144000" cy="891494"/>
          </a:xfrm>
        </p:spPr>
        <p:txBody>
          <a:bodyPr>
            <a:normAutofit/>
          </a:bodyPr>
          <a:lstStyle/>
          <a:p>
            <a:pPr algn="l"/>
            <a:r>
              <a:rPr lang="en-IN" sz="4000" b="1" u="sng" dirty="0"/>
              <a:t>Data Flow Diagrams</a:t>
            </a:r>
          </a:p>
        </p:txBody>
      </p:sp>
      <p:pic>
        <p:nvPicPr>
          <p:cNvPr id="4" name="Picture 3">
            <a:extLst>
              <a:ext uri="{FF2B5EF4-FFF2-40B4-BE49-F238E27FC236}">
                <a16:creationId xmlns:a16="http://schemas.microsoft.com/office/drawing/2014/main" id="{5A57C1F4-8BB6-0420-29F1-CDC2DE844FE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14992" y="1911985"/>
            <a:ext cx="5962015" cy="3034030"/>
          </a:xfrm>
          <a:prstGeom prst="rect">
            <a:avLst/>
          </a:prstGeom>
          <a:noFill/>
          <a:ln>
            <a:noFill/>
          </a:ln>
        </p:spPr>
      </p:pic>
    </p:spTree>
    <p:extLst>
      <p:ext uri="{BB962C8B-B14F-4D97-AF65-F5344CB8AC3E}">
        <p14:creationId xmlns:p14="http://schemas.microsoft.com/office/powerpoint/2010/main" val="2308984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0F7254-3AD1-7D9E-BC8D-535E1AA5D5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01557E-C1E3-3D3C-0C74-ECB6F6EB197B}"/>
              </a:ext>
            </a:extLst>
          </p:cNvPr>
          <p:cNvSpPr>
            <a:spLocks noGrp="1"/>
          </p:cNvSpPr>
          <p:nvPr>
            <p:ph type="ctrTitle"/>
          </p:nvPr>
        </p:nvSpPr>
        <p:spPr>
          <a:xfrm>
            <a:off x="729343" y="501877"/>
            <a:ext cx="9144000" cy="891494"/>
          </a:xfrm>
        </p:spPr>
        <p:txBody>
          <a:bodyPr>
            <a:normAutofit/>
          </a:bodyPr>
          <a:lstStyle/>
          <a:p>
            <a:pPr algn="l"/>
            <a:r>
              <a:rPr lang="en-IN" sz="4000" b="1" u="sng" dirty="0" err="1"/>
              <a:t>Sequance</a:t>
            </a:r>
            <a:r>
              <a:rPr lang="en-IN" sz="4000" b="1" u="sng" dirty="0"/>
              <a:t> Diagrams</a:t>
            </a:r>
          </a:p>
        </p:txBody>
      </p:sp>
      <p:pic>
        <p:nvPicPr>
          <p:cNvPr id="3" name="Picture 2">
            <a:extLst>
              <a:ext uri="{FF2B5EF4-FFF2-40B4-BE49-F238E27FC236}">
                <a16:creationId xmlns:a16="http://schemas.microsoft.com/office/drawing/2014/main" id="{4DA56769-C02B-8BAF-58C2-35337CFB5C1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02438" y="1393371"/>
            <a:ext cx="3510817" cy="4956357"/>
          </a:xfrm>
          <a:prstGeom prst="rect">
            <a:avLst/>
          </a:prstGeom>
          <a:noFill/>
          <a:ln>
            <a:noFill/>
          </a:ln>
        </p:spPr>
      </p:pic>
    </p:spTree>
    <p:extLst>
      <p:ext uri="{BB962C8B-B14F-4D97-AF65-F5344CB8AC3E}">
        <p14:creationId xmlns:p14="http://schemas.microsoft.com/office/powerpoint/2010/main" val="3962403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97A5B-992D-C24B-9439-C4F1B97920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2D9E6C-13EE-F82A-2FA0-37BB4A64C885}"/>
              </a:ext>
            </a:extLst>
          </p:cNvPr>
          <p:cNvSpPr>
            <a:spLocks noGrp="1"/>
          </p:cNvSpPr>
          <p:nvPr>
            <p:ph type="ctrTitle"/>
          </p:nvPr>
        </p:nvSpPr>
        <p:spPr>
          <a:xfrm>
            <a:off x="729343" y="501877"/>
            <a:ext cx="9144000" cy="891494"/>
          </a:xfrm>
        </p:spPr>
        <p:txBody>
          <a:bodyPr>
            <a:normAutofit/>
          </a:bodyPr>
          <a:lstStyle/>
          <a:p>
            <a:pPr algn="l"/>
            <a:r>
              <a:rPr lang="en-IN" sz="4000" b="1" u="sng" dirty="0"/>
              <a:t>Active Diagrams</a:t>
            </a:r>
          </a:p>
        </p:txBody>
      </p:sp>
      <p:pic>
        <p:nvPicPr>
          <p:cNvPr id="4" name="Picture 3">
            <a:extLst>
              <a:ext uri="{FF2B5EF4-FFF2-40B4-BE49-F238E27FC236}">
                <a16:creationId xmlns:a16="http://schemas.microsoft.com/office/drawing/2014/main" id="{3BB67BB4-AF6F-4BBC-59C8-7F2B9F5F1938}"/>
              </a:ext>
            </a:extLst>
          </p:cNvPr>
          <p:cNvPicPr>
            <a:picLocks noChangeAspect="1"/>
          </p:cNvPicPr>
          <p:nvPr/>
        </p:nvPicPr>
        <p:blipFill>
          <a:blip r:embed="rId2"/>
          <a:stretch>
            <a:fillRect/>
          </a:stretch>
        </p:blipFill>
        <p:spPr>
          <a:xfrm>
            <a:off x="4962388" y="947624"/>
            <a:ext cx="3529965" cy="5496560"/>
          </a:xfrm>
          <a:prstGeom prst="rect">
            <a:avLst/>
          </a:prstGeom>
        </p:spPr>
      </p:pic>
    </p:spTree>
    <p:extLst>
      <p:ext uri="{BB962C8B-B14F-4D97-AF65-F5344CB8AC3E}">
        <p14:creationId xmlns:p14="http://schemas.microsoft.com/office/powerpoint/2010/main" val="2834029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44517-06EE-8823-E5F3-4C50532A38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C8B134-963B-7A30-1244-A31E3F8237DC}"/>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sp>
        <p:nvSpPr>
          <p:cNvPr id="3" name="Rectangle 1">
            <a:extLst>
              <a:ext uri="{FF2B5EF4-FFF2-40B4-BE49-F238E27FC236}">
                <a16:creationId xmlns:a16="http://schemas.microsoft.com/office/drawing/2014/main" id="{60ADCCE4-9073-120A-FB0E-F20393934ED6}"/>
              </a:ext>
            </a:extLst>
          </p:cNvPr>
          <p:cNvSpPr>
            <a:spLocks noChangeArrowheads="1"/>
          </p:cNvSpPr>
          <p:nvPr/>
        </p:nvSpPr>
        <p:spPr bwMode="auto">
          <a:xfrm>
            <a:off x="553844" y="1643743"/>
            <a:ext cx="1108431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The output of the proposed system provides real-time detection of road damage and lane markings using AI-based techniques. It identifies road defects like cracks and potholes while ensuring precise lane tracking for autonomous vehicles. The system improves roadway safety and assists vehicles in maintaining proper lane positioning and navigating obstacles effectively.</a:t>
            </a:r>
          </a:p>
        </p:txBody>
      </p:sp>
      <p:pic>
        <p:nvPicPr>
          <p:cNvPr id="6" name="Picture 5">
            <a:extLst>
              <a:ext uri="{FF2B5EF4-FFF2-40B4-BE49-F238E27FC236}">
                <a16:creationId xmlns:a16="http://schemas.microsoft.com/office/drawing/2014/main" id="{CEF8F53E-22C5-A6CF-7AE4-3B56F98549A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9344" y="3080659"/>
            <a:ext cx="5820718" cy="3275464"/>
          </a:xfrm>
          <a:prstGeom prst="rect">
            <a:avLst/>
          </a:prstGeom>
          <a:noFill/>
          <a:ln>
            <a:noFill/>
          </a:ln>
        </p:spPr>
      </p:pic>
      <p:pic>
        <p:nvPicPr>
          <p:cNvPr id="7" name="Picture 6">
            <a:extLst>
              <a:ext uri="{FF2B5EF4-FFF2-40B4-BE49-F238E27FC236}">
                <a16:creationId xmlns:a16="http://schemas.microsoft.com/office/drawing/2014/main" id="{3241E8B5-3CE8-A591-FCB6-75DA1ED8818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12388" y="3088645"/>
            <a:ext cx="5731510" cy="3225800"/>
          </a:xfrm>
          <a:prstGeom prst="rect">
            <a:avLst/>
          </a:prstGeom>
          <a:noFill/>
          <a:ln>
            <a:noFill/>
          </a:ln>
        </p:spPr>
      </p:pic>
    </p:spTree>
    <p:extLst>
      <p:ext uri="{BB962C8B-B14F-4D97-AF65-F5344CB8AC3E}">
        <p14:creationId xmlns:p14="http://schemas.microsoft.com/office/powerpoint/2010/main" val="1667406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E6921A-16AB-C2A4-0E8D-A529AB5DBF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B30898-EC8E-B4A1-7DF3-1976CEE37092}"/>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pic>
        <p:nvPicPr>
          <p:cNvPr id="4" name="Picture 3">
            <a:extLst>
              <a:ext uri="{FF2B5EF4-FFF2-40B4-BE49-F238E27FC236}">
                <a16:creationId xmlns:a16="http://schemas.microsoft.com/office/drawing/2014/main" id="{E78848D7-84B8-A52F-8077-F5697132EAD2}"/>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65016" y="2165348"/>
            <a:ext cx="7032127" cy="3957925"/>
          </a:xfrm>
          <a:prstGeom prst="rect">
            <a:avLst/>
          </a:prstGeom>
          <a:noFill/>
          <a:ln>
            <a:noFill/>
          </a:ln>
        </p:spPr>
      </p:pic>
      <p:sp>
        <p:nvSpPr>
          <p:cNvPr id="5" name="TextBox 4">
            <a:extLst>
              <a:ext uri="{FF2B5EF4-FFF2-40B4-BE49-F238E27FC236}">
                <a16:creationId xmlns:a16="http://schemas.microsoft.com/office/drawing/2014/main" id="{2D3B3DBD-583B-9FD3-B64F-00959496FF92}"/>
              </a:ext>
            </a:extLst>
          </p:cNvPr>
          <p:cNvSpPr txBox="1"/>
          <p:nvPr/>
        </p:nvSpPr>
        <p:spPr>
          <a:xfrm>
            <a:off x="4463143" y="1710809"/>
            <a:ext cx="2264229" cy="400110"/>
          </a:xfrm>
          <a:prstGeom prst="rect">
            <a:avLst/>
          </a:prstGeom>
          <a:noFill/>
        </p:spPr>
        <p:txBody>
          <a:bodyPr wrap="square" rtlCol="0">
            <a:spAutoFit/>
          </a:bodyPr>
          <a:lstStyle/>
          <a:p>
            <a:r>
              <a:rPr lang="en-IN" sz="2000" b="1" dirty="0"/>
              <a:t>Detect road lane </a:t>
            </a:r>
          </a:p>
        </p:txBody>
      </p:sp>
    </p:spTree>
    <p:extLst>
      <p:ext uri="{BB962C8B-B14F-4D97-AF65-F5344CB8AC3E}">
        <p14:creationId xmlns:p14="http://schemas.microsoft.com/office/powerpoint/2010/main" val="26792104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F941B5-0C8D-24A5-FA83-8552C83398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3344CA-8907-D345-C4EA-AB429D5E8E2E}"/>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sp>
        <p:nvSpPr>
          <p:cNvPr id="4" name="TextBox 3">
            <a:extLst>
              <a:ext uri="{FF2B5EF4-FFF2-40B4-BE49-F238E27FC236}">
                <a16:creationId xmlns:a16="http://schemas.microsoft.com/office/drawing/2014/main" id="{131B2904-9D8C-AEFC-69CA-5BF77E3706EA}"/>
              </a:ext>
            </a:extLst>
          </p:cNvPr>
          <p:cNvSpPr txBox="1"/>
          <p:nvPr/>
        </p:nvSpPr>
        <p:spPr>
          <a:xfrm>
            <a:off x="729343" y="1643743"/>
            <a:ext cx="10254343" cy="461665"/>
          </a:xfrm>
          <a:prstGeom prst="rect">
            <a:avLst/>
          </a:prstGeom>
          <a:noFill/>
        </p:spPr>
        <p:txBody>
          <a:bodyPr wrap="square" rtlCol="0">
            <a:spAutoFit/>
          </a:bodyPr>
          <a:lstStyle/>
          <a:p>
            <a:pPr algn="ctr"/>
            <a:r>
              <a:rPr lang="en-IN" sz="2400" b="1" dirty="0">
                <a:effectLst/>
                <a:latin typeface="Times New Roman" panose="02020603050405020304" pitchFamily="18" charset="0"/>
                <a:ea typeface="Aptos" panose="020B0004020202020204" pitchFamily="34" charset="0"/>
              </a:rPr>
              <a:t>Detect Damages On Road</a:t>
            </a:r>
          </a:p>
        </p:txBody>
      </p:sp>
      <p:pic>
        <p:nvPicPr>
          <p:cNvPr id="5" name="Picture 4">
            <a:extLst>
              <a:ext uri="{FF2B5EF4-FFF2-40B4-BE49-F238E27FC236}">
                <a16:creationId xmlns:a16="http://schemas.microsoft.com/office/drawing/2014/main" id="{706D8117-5509-15F2-5B08-706859585FB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3617" y="2654300"/>
            <a:ext cx="5731510" cy="3225800"/>
          </a:xfrm>
          <a:prstGeom prst="rect">
            <a:avLst/>
          </a:prstGeom>
          <a:noFill/>
          <a:ln>
            <a:noFill/>
          </a:ln>
        </p:spPr>
      </p:pic>
      <p:pic>
        <p:nvPicPr>
          <p:cNvPr id="6" name="Picture 5">
            <a:extLst>
              <a:ext uri="{FF2B5EF4-FFF2-40B4-BE49-F238E27FC236}">
                <a16:creationId xmlns:a16="http://schemas.microsoft.com/office/drawing/2014/main" id="{D18D4FCE-BC67-5DE5-0530-377F2B12EDE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90617" y="2654300"/>
            <a:ext cx="5731510" cy="3225800"/>
          </a:xfrm>
          <a:prstGeom prst="rect">
            <a:avLst/>
          </a:prstGeom>
          <a:noFill/>
          <a:ln>
            <a:noFill/>
          </a:ln>
        </p:spPr>
      </p:pic>
    </p:spTree>
    <p:extLst>
      <p:ext uri="{BB962C8B-B14F-4D97-AF65-F5344CB8AC3E}">
        <p14:creationId xmlns:p14="http://schemas.microsoft.com/office/powerpoint/2010/main" val="341748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E0AD8-F640-14B3-ED55-B4EE359C0C91}"/>
              </a:ext>
            </a:extLst>
          </p:cNvPr>
          <p:cNvSpPr>
            <a:spLocks noGrp="1"/>
          </p:cNvSpPr>
          <p:nvPr>
            <p:ph type="ctrTitle"/>
          </p:nvPr>
        </p:nvSpPr>
        <p:spPr>
          <a:xfrm>
            <a:off x="729343" y="501877"/>
            <a:ext cx="9144000" cy="891494"/>
          </a:xfrm>
        </p:spPr>
        <p:txBody>
          <a:bodyPr>
            <a:normAutofit/>
          </a:bodyPr>
          <a:lstStyle/>
          <a:p>
            <a:pPr algn="l"/>
            <a:r>
              <a:rPr lang="en-IN" sz="4000" b="1" u="sng" dirty="0"/>
              <a:t>Abstract</a:t>
            </a:r>
          </a:p>
        </p:txBody>
      </p:sp>
      <p:sp>
        <p:nvSpPr>
          <p:cNvPr id="3" name="Subtitle 2">
            <a:extLst>
              <a:ext uri="{FF2B5EF4-FFF2-40B4-BE49-F238E27FC236}">
                <a16:creationId xmlns:a16="http://schemas.microsoft.com/office/drawing/2014/main" id="{DEE13D07-F49B-740C-1F65-5C3D7C822A83}"/>
              </a:ext>
            </a:extLst>
          </p:cNvPr>
          <p:cNvSpPr>
            <a:spLocks noGrp="1"/>
          </p:cNvSpPr>
          <p:nvPr>
            <p:ph type="subTitle" idx="1"/>
          </p:nvPr>
        </p:nvSpPr>
        <p:spPr>
          <a:xfrm>
            <a:off x="642257" y="1795009"/>
            <a:ext cx="10657115" cy="2439533"/>
          </a:xfrm>
        </p:spPr>
        <p:txBody>
          <a:bodyPr>
            <a:normAutofit/>
          </a:bodyPr>
          <a:lstStyle/>
          <a:p>
            <a:pPr algn="just"/>
            <a:r>
              <a:rPr lang="en-US" dirty="0"/>
              <a:t>This project develops an AI-powered Road and Lane Detection System for autonomous vehicles, utilizing YOLOv8 for road damage detection and Canny Edge Detection for lane marking identification. The system ensures real-time, accurate detection of road conditions and lane positioning, enhancing safety and efficiency on roadways. By leveraging machine learning and computer vision, it contributes to safer autonomous vehicle navigation in dynamic environments.</a:t>
            </a:r>
            <a:endParaRPr lang="en-IN" dirty="0"/>
          </a:p>
        </p:txBody>
      </p:sp>
    </p:spTree>
    <p:extLst>
      <p:ext uri="{BB962C8B-B14F-4D97-AF65-F5344CB8AC3E}">
        <p14:creationId xmlns:p14="http://schemas.microsoft.com/office/powerpoint/2010/main" val="3935296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54A77-4278-6A92-7551-1B344B6857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654828-B188-B07D-8959-B87069B63344}"/>
              </a:ext>
            </a:extLst>
          </p:cNvPr>
          <p:cNvSpPr>
            <a:spLocks noGrp="1"/>
          </p:cNvSpPr>
          <p:nvPr>
            <p:ph type="ctrTitle"/>
          </p:nvPr>
        </p:nvSpPr>
        <p:spPr>
          <a:xfrm>
            <a:off x="729343" y="501877"/>
            <a:ext cx="9144000" cy="891494"/>
          </a:xfrm>
        </p:spPr>
        <p:txBody>
          <a:bodyPr>
            <a:normAutofit/>
          </a:bodyPr>
          <a:lstStyle/>
          <a:p>
            <a:pPr algn="l"/>
            <a:r>
              <a:rPr lang="en-IN" sz="4000" b="1" u="sng" dirty="0"/>
              <a:t>Final Output</a:t>
            </a:r>
          </a:p>
        </p:txBody>
      </p:sp>
      <p:sp>
        <p:nvSpPr>
          <p:cNvPr id="3" name="TextBox 2">
            <a:extLst>
              <a:ext uri="{FF2B5EF4-FFF2-40B4-BE49-F238E27FC236}">
                <a16:creationId xmlns:a16="http://schemas.microsoft.com/office/drawing/2014/main" id="{043CED3A-61FE-E087-1793-E4928FD044CC}"/>
              </a:ext>
            </a:extLst>
          </p:cNvPr>
          <p:cNvSpPr txBox="1"/>
          <p:nvPr/>
        </p:nvSpPr>
        <p:spPr>
          <a:xfrm>
            <a:off x="4784271" y="1557048"/>
            <a:ext cx="2623458" cy="369332"/>
          </a:xfrm>
          <a:prstGeom prst="rect">
            <a:avLst/>
          </a:prstGeom>
          <a:noFill/>
        </p:spPr>
        <p:txBody>
          <a:bodyPr wrap="square" rtlCol="0">
            <a:spAutoFit/>
          </a:bodyPr>
          <a:lstStyle/>
          <a:p>
            <a:pPr algn="ctr"/>
            <a:r>
              <a:rPr lang="en-IN" b="1" dirty="0"/>
              <a:t>YOLO Detected Analysis</a:t>
            </a:r>
          </a:p>
        </p:txBody>
      </p:sp>
      <p:pic>
        <p:nvPicPr>
          <p:cNvPr id="5" name="Picture 4">
            <a:extLst>
              <a:ext uri="{FF2B5EF4-FFF2-40B4-BE49-F238E27FC236}">
                <a16:creationId xmlns:a16="http://schemas.microsoft.com/office/drawing/2014/main" id="{9B592F9A-10CD-7F98-6D29-B14DF941462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96885" y="2090057"/>
            <a:ext cx="8686800" cy="4343400"/>
          </a:xfrm>
          <a:prstGeom prst="rect">
            <a:avLst/>
          </a:prstGeom>
          <a:noFill/>
          <a:ln>
            <a:noFill/>
          </a:ln>
        </p:spPr>
      </p:pic>
    </p:spTree>
    <p:extLst>
      <p:ext uri="{BB962C8B-B14F-4D97-AF65-F5344CB8AC3E}">
        <p14:creationId xmlns:p14="http://schemas.microsoft.com/office/powerpoint/2010/main" val="12372468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FEBE1B-0D4C-84B7-A53D-C9F94A733A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65DB1D-E87D-DF5A-72A5-19ADA10025BD}"/>
              </a:ext>
            </a:extLst>
          </p:cNvPr>
          <p:cNvSpPr>
            <a:spLocks noGrp="1"/>
          </p:cNvSpPr>
          <p:nvPr>
            <p:ph type="ctrTitle"/>
          </p:nvPr>
        </p:nvSpPr>
        <p:spPr>
          <a:xfrm>
            <a:off x="729343" y="501877"/>
            <a:ext cx="9144000" cy="891494"/>
          </a:xfrm>
        </p:spPr>
        <p:txBody>
          <a:bodyPr>
            <a:normAutofit/>
          </a:bodyPr>
          <a:lstStyle/>
          <a:p>
            <a:pPr algn="l"/>
            <a:r>
              <a:rPr lang="en-IN" sz="4000" b="1" u="sng" dirty="0"/>
              <a:t>Conclusion</a:t>
            </a:r>
          </a:p>
        </p:txBody>
      </p:sp>
      <p:sp>
        <p:nvSpPr>
          <p:cNvPr id="3" name="TextBox 2">
            <a:extLst>
              <a:ext uri="{FF2B5EF4-FFF2-40B4-BE49-F238E27FC236}">
                <a16:creationId xmlns:a16="http://schemas.microsoft.com/office/drawing/2014/main" id="{77EDAC52-96B9-23ED-6F66-3F3542809FF5}"/>
              </a:ext>
            </a:extLst>
          </p:cNvPr>
          <p:cNvSpPr txBox="1"/>
          <p:nvPr/>
        </p:nvSpPr>
        <p:spPr>
          <a:xfrm>
            <a:off x="805543" y="2274838"/>
            <a:ext cx="10755086" cy="2308324"/>
          </a:xfrm>
          <a:prstGeom prst="rect">
            <a:avLst/>
          </a:prstGeom>
          <a:noFill/>
        </p:spPr>
        <p:txBody>
          <a:bodyPr wrap="square" rtlCol="0">
            <a:spAutoFit/>
          </a:bodyPr>
          <a:lstStyle/>
          <a:p>
            <a:r>
              <a:rPr lang="en-US" sz="2400" dirty="0"/>
              <a:t>In conclusion, the AI-powered road damage and lane detection system significantly enhances autonomous vehicle navigation by accurately identifying road hazards and lane markings in real-time. This technology not only improves safety but also contributes to more efficient transportation systems. The integration of YOLO and advanced image processing techniques provides a reliable solution for future roadway management and autonomous driving.</a:t>
            </a:r>
          </a:p>
        </p:txBody>
      </p:sp>
    </p:spTree>
    <p:extLst>
      <p:ext uri="{BB962C8B-B14F-4D97-AF65-F5344CB8AC3E}">
        <p14:creationId xmlns:p14="http://schemas.microsoft.com/office/powerpoint/2010/main" val="4134926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7F0917-34E4-AD5B-ABD9-7880E36FA2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BCE013-805A-A433-E559-6A144BFB8211}"/>
              </a:ext>
            </a:extLst>
          </p:cNvPr>
          <p:cNvSpPr>
            <a:spLocks noGrp="1"/>
          </p:cNvSpPr>
          <p:nvPr>
            <p:ph type="ctrTitle"/>
          </p:nvPr>
        </p:nvSpPr>
        <p:spPr>
          <a:xfrm>
            <a:off x="729343" y="501877"/>
            <a:ext cx="9144000" cy="891494"/>
          </a:xfrm>
        </p:spPr>
        <p:txBody>
          <a:bodyPr>
            <a:normAutofit/>
          </a:bodyPr>
          <a:lstStyle/>
          <a:p>
            <a:pPr algn="l"/>
            <a:r>
              <a:rPr lang="en-IN" sz="4000" b="1" u="sng" dirty="0"/>
              <a:t>Introduction</a:t>
            </a:r>
          </a:p>
        </p:txBody>
      </p:sp>
      <p:sp>
        <p:nvSpPr>
          <p:cNvPr id="3" name="Subtitle 2">
            <a:extLst>
              <a:ext uri="{FF2B5EF4-FFF2-40B4-BE49-F238E27FC236}">
                <a16:creationId xmlns:a16="http://schemas.microsoft.com/office/drawing/2014/main" id="{32B46443-CD01-F170-D401-917B33B3D249}"/>
              </a:ext>
            </a:extLst>
          </p:cNvPr>
          <p:cNvSpPr>
            <a:spLocks noGrp="1"/>
          </p:cNvSpPr>
          <p:nvPr>
            <p:ph type="subTitle" idx="1"/>
          </p:nvPr>
        </p:nvSpPr>
        <p:spPr>
          <a:xfrm>
            <a:off x="642257" y="1795008"/>
            <a:ext cx="10940143" cy="3930877"/>
          </a:xfrm>
        </p:spPr>
        <p:txBody>
          <a:bodyPr>
            <a:normAutofit/>
          </a:bodyPr>
          <a:lstStyle/>
          <a:p>
            <a:pPr algn="just"/>
            <a:r>
              <a:rPr lang="en-US" dirty="0"/>
              <a:t>Autonomous vehicles rely heavily on advanced computer vision systems to ensure safe and efficient navigation. One of the key challenges in this domain is the real-time detection of road conditions and lane markings, which are critical for safe driving. This project focuses on developing an AI-powered Road and Lane Detection System that uses YOLOv8 for road damage detection and Canny Edge Detection for identifying lane markings. </a:t>
            </a:r>
          </a:p>
          <a:p>
            <a:pPr algn="just"/>
            <a:r>
              <a:rPr lang="en-US" dirty="0"/>
              <a:t>The system aims to provide autonomous vehicles with accurate and timely information about road conditions and lane positions, ensuring safer and more reliable transportation. By utilizing state-of-the-art machine learning and computer vision techniques, this project seeks to improve the overall capabilities of autonomous driving systems.</a:t>
            </a:r>
            <a:endParaRPr lang="en-IN" dirty="0"/>
          </a:p>
        </p:txBody>
      </p:sp>
    </p:spTree>
    <p:extLst>
      <p:ext uri="{BB962C8B-B14F-4D97-AF65-F5344CB8AC3E}">
        <p14:creationId xmlns:p14="http://schemas.microsoft.com/office/powerpoint/2010/main" val="4007947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A0EF94-91F2-A9F4-01FD-38DE2FE9F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CF4A60-9D8A-1926-B35F-05B73085CA36}"/>
              </a:ext>
            </a:extLst>
          </p:cNvPr>
          <p:cNvSpPr>
            <a:spLocks noGrp="1"/>
          </p:cNvSpPr>
          <p:nvPr>
            <p:ph type="ctrTitle"/>
          </p:nvPr>
        </p:nvSpPr>
        <p:spPr>
          <a:xfrm>
            <a:off x="729343" y="501877"/>
            <a:ext cx="9144000" cy="891494"/>
          </a:xfrm>
        </p:spPr>
        <p:txBody>
          <a:bodyPr>
            <a:normAutofit/>
          </a:bodyPr>
          <a:lstStyle/>
          <a:p>
            <a:pPr algn="l"/>
            <a:r>
              <a:rPr lang="en-IN" sz="4000" b="1" u="sng" dirty="0"/>
              <a:t>Existing System</a:t>
            </a:r>
          </a:p>
        </p:txBody>
      </p:sp>
      <p:sp>
        <p:nvSpPr>
          <p:cNvPr id="3" name="Subtitle 2">
            <a:extLst>
              <a:ext uri="{FF2B5EF4-FFF2-40B4-BE49-F238E27FC236}">
                <a16:creationId xmlns:a16="http://schemas.microsoft.com/office/drawing/2014/main" id="{54493926-2004-BD1B-1937-BDEBD632A8F4}"/>
              </a:ext>
            </a:extLst>
          </p:cNvPr>
          <p:cNvSpPr>
            <a:spLocks noGrp="1"/>
          </p:cNvSpPr>
          <p:nvPr>
            <p:ph type="subTitle" idx="1"/>
          </p:nvPr>
        </p:nvSpPr>
        <p:spPr>
          <a:xfrm>
            <a:off x="642257" y="1795008"/>
            <a:ext cx="10940143" cy="3930877"/>
          </a:xfrm>
        </p:spPr>
        <p:txBody>
          <a:bodyPr>
            <a:normAutofit lnSpcReduction="10000"/>
          </a:bodyPr>
          <a:lstStyle/>
          <a:p>
            <a:endParaRPr lang="en-US" dirty="0"/>
          </a:p>
          <a:p>
            <a:pPr algn="just"/>
            <a:r>
              <a:rPr lang="en-US" dirty="0"/>
              <a:t>Existing systems for road and lane detection rely on traditional computer vision techniques like edge detection and Hough transforms, which struggle with challenges like poor weather and unclear road markings. Deep learning-based approaches, such as YOLO, have improved accuracy and robustness for detecting road damage and lane markings in real-time. </a:t>
            </a:r>
          </a:p>
          <a:p>
            <a:pPr algn="just"/>
            <a:r>
              <a:rPr lang="en-US" dirty="0"/>
              <a:t>However, current systems often focus on either road damage or lane detection in isolation, lacking integration for comprehensive vehicle navigation. This project combines YOLOv8 for road damage detection and Canny Edge Detection for lane marking identification, addressing these limitations. The goal is to provide a more reliable and efficient system for autonomous vehicle navigation.</a:t>
            </a:r>
          </a:p>
        </p:txBody>
      </p:sp>
    </p:spTree>
    <p:extLst>
      <p:ext uri="{BB962C8B-B14F-4D97-AF65-F5344CB8AC3E}">
        <p14:creationId xmlns:p14="http://schemas.microsoft.com/office/powerpoint/2010/main" val="2261552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D9256-4011-304A-4BBE-D8752A5E61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71F54F-F1BA-64FF-5686-3078ECF1AADC}"/>
              </a:ext>
            </a:extLst>
          </p:cNvPr>
          <p:cNvSpPr>
            <a:spLocks noGrp="1"/>
          </p:cNvSpPr>
          <p:nvPr>
            <p:ph type="ctrTitle"/>
          </p:nvPr>
        </p:nvSpPr>
        <p:spPr>
          <a:xfrm>
            <a:off x="729343" y="501877"/>
            <a:ext cx="9144000" cy="891494"/>
          </a:xfrm>
        </p:spPr>
        <p:txBody>
          <a:bodyPr>
            <a:normAutofit/>
          </a:bodyPr>
          <a:lstStyle/>
          <a:p>
            <a:pPr algn="l"/>
            <a:r>
              <a:rPr lang="en-IN" sz="4000" b="1" u="sng" dirty="0"/>
              <a:t>Proposed System</a:t>
            </a:r>
          </a:p>
        </p:txBody>
      </p:sp>
      <p:sp>
        <p:nvSpPr>
          <p:cNvPr id="3" name="Subtitle 2">
            <a:extLst>
              <a:ext uri="{FF2B5EF4-FFF2-40B4-BE49-F238E27FC236}">
                <a16:creationId xmlns:a16="http://schemas.microsoft.com/office/drawing/2014/main" id="{93930589-3414-57BB-E75D-21DFE1FAC67C}"/>
              </a:ext>
            </a:extLst>
          </p:cNvPr>
          <p:cNvSpPr>
            <a:spLocks noGrp="1"/>
          </p:cNvSpPr>
          <p:nvPr>
            <p:ph type="subTitle" idx="1"/>
          </p:nvPr>
        </p:nvSpPr>
        <p:spPr>
          <a:xfrm>
            <a:off x="642257" y="1795008"/>
            <a:ext cx="10940143" cy="3930877"/>
          </a:xfrm>
        </p:spPr>
        <p:txBody>
          <a:bodyPr>
            <a:normAutofit lnSpcReduction="10000"/>
          </a:bodyPr>
          <a:lstStyle/>
          <a:p>
            <a:endParaRPr lang="en-US" dirty="0"/>
          </a:p>
          <a:p>
            <a:pPr algn="just"/>
            <a:r>
              <a:rPr lang="en-US" dirty="0"/>
              <a:t>The proposed system integrates advanced machine learning and computer vision techniques to improve road and lane detection for autonomous vehicles. Using YOLOv8, the system detects road damage in real-time, allowing the vehicle to identify and avoid obstacles. For lane detection, Canny Edge Detection is employed to accurately track lane markings, ensuring precise vehicle positioning within designated lanes. </a:t>
            </a:r>
          </a:p>
          <a:p>
            <a:pPr algn="just"/>
            <a:r>
              <a:rPr lang="en-US" dirty="0"/>
              <a:t>The system is designed to function effectively in varying road conditions, including poor visibility and road surface damage. By combining these technologies, the proposed solution offers enhanced safety, reliability, and efficiency for self-driving vehicles, contributing to better roadway management and navigation.</a:t>
            </a:r>
          </a:p>
        </p:txBody>
      </p:sp>
    </p:spTree>
    <p:extLst>
      <p:ext uri="{BB962C8B-B14F-4D97-AF65-F5344CB8AC3E}">
        <p14:creationId xmlns:p14="http://schemas.microsoft.com/office/powerpoint/2010/main" val="2817864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B8C02F-958C-ABB4-9ABD-1AD41909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C57574-4553-C172-6214-BB4E09F03E99}"/>
              </a:ext>
            </a:extLst>
          </p:cNvPr>
          <p:cNvSpPr>
            <a:spLocks noGrp="1"/>
          </p:cNvSpPr>
          <p:nvPr>
            <p:ph type="ctrTitle"/>
          </p:nvPr>
        </p:nvSpPr>
        <p:spPr>
          <a:xfrm>
            <a:off x="729343" y="501877"/>
            <a:ext cx="9144000" cy="891494"/>
          </a:xfrm>
        </p:spPr>
        <p:txBody>
          <a:bodyPr>
            <a:normAutofit/>
          </a:bodyPr>
          <a:lstStyle/>
          <a:p>
            <a:pPr algn="l"/>
            <a:r>
              <a:rPr lang="en-IN" sz="4000" b="1" u="sng" dirty="0"/>
              <a:t>LITERATURE REVIEW</a:t>
            </a:r>
          </a:p>
        </p:txBody>
      </p:sp>
      <p:sp>
        <p:nvSpPr>
          <p:cNvPr id="3" name="Subtitle 2">
            <a:extLst>
              <a:ext uri="{FF2B5EF4-FFF2-40B4-BE49-F238E27FC236}">
                <a16:creationId xmlns:a16="http://schemas.microsoft.com/office/drawing/2014/main" id="{CA38C80B-86CB-5AC1-A23B-FAA2EF6EE0DA}"/>
              </a:ext>
            </a:extLst>
          </p:cNvPr>
          <p:cNvSpPr>
            <a:spLocks noGrp="1"/>
          </p:cNvSpPr>
          <p:nvPr>
            <p:ph type="subTitle" idx="1"/>
          </p:nvPr>
        </p:nvSpPr>
        <p:spPr>
          <a:xfrm>
            <a:off x="642257" y="1795008"/>
            <a:ext cx="10940143" cy="3930877"/>
          </a:xfrm>
        </p:spPr>
        <p:txBody>
          <a:bodyPr>
            <a:normAutofit/>
          </a:bodyPr>
          <a:lstStyle/>
          <a:p>
            <a:pPr algn="just"/>
            <a:r>
              <a:rPr lang="en-US" dirty="0"/>
              <a:t>Recent advancements in road and lane detection for autonomous vehicles have primarily focused on machine learning and computer vision techniques. </a:t>
            </a:r>
          </a:p>
          <a:p>
            <a:pPr algn="just"/>
            <a:r>
              <a:rPr lang="en-US" dirty="0"/>
              <a:t>Traditional methods like Canny edge detection and Hough Transform were initially used for lane detection but struggled in noisy or complex environments. With the emergence of deep learning, algorithms like YOLO (You Only Look Once) have improved detection accuracy, allowing real-time identification of road damage and lane markings. </a:t>
            </a:r>
          </a:p>
          <a:p>
            <a:pPr algn="just"/>
            <a:r>
              <a:rPr lang="en-US" dirty="0"/>
              <a:t>Datasets created with tools like </a:t>
            </a:r>
            <a:r>
              <a:rPr lang="en-US" dirty="0" err="1"/>
              <a:t>Roboflow</a:t>
            </a:r>
            <a:r>
              <a:rPr lang="en-US" dirty="0"/>
              <a:t> have been key to training more effective models. Combining YOLO with traditional techniques like edge detection offers a promising solution to enhance autonomous vehicle safety and navigation.</a:t>
            </a:r>
            <a:endParaRPr lang="en-IN" sz="3200" dirty="0"/>
          </a:p>
        </p:txBody>
      </p:sp>
    </p:spTree>
    <p:extLst>
      <p:ext uri="{BB962C8B-B14F-4D97-AF65-F5344CB8AC3E}">
        <p14:creationId xmlns:p14="http://schemas.microsoft.com/office/powerpoint/2010/main" val="1849450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AD8B70-97C7-BB68-AFEF-1DDFF08A58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30F7A2-79F5-0804-6EDF-3073DAEFAEE2}"/>
              </a:ext>
            </a:extLst>
          </p:cNvPr>
          <p:cNvSpPr>
            <a:spLocks noGrp="1"/>
          </p:cNvSpPr>
          <p:nvPr>
            <p:ph type="ctrTitle"/>
          </p:nvPr>
        </p:nvSpPr>
        <p:spPr>
          <a:xfrm>
            <a:off x="729343" y="501877"/>
            <a:ext cx="9144000" cy="891494"/>
          </a:xfrm>
        </p:spPr>
        <p:txBody>
          <a:bodyPr>
            <a:normAutofit/>
          </a:bodyPr>
          <a:lstStyle/>
          <a:p>
            <a:pPr algn="l"/>
            <a:r>
              <a:rPr lang="en-IN" sz="4000" b="1" u="sng" dirty="0"/>
              <a:t>Module </a:t>
            </a:r>
          </a:p>
        </p:txBody>
      </p:sp>
      <p:sp>
        <p:nvSpPr>
          <p:cNvPr id="3" name="Subtitle 2">
            <a:extLst>
              <a:ext uri="{FF2B5EF4-FFF2-40B4-BE49-F238E27FC236}">
                <a16:creationId xmlns:a16="http://schemas.microsoft.com/office/drawing/2014/main" id="{906CFE57-4962-FBD5-0F61-B43CE62650FD}"/>
              </a:ext>
            </a:extLst>
          </p:cNvPr>
          <p:cNvSpPr>
            <a:spLocks noGrp="1"/>
          </p:cNvSpPr>
          <p:nvPr>
            <p:ph type="subTitle" idx="1"/>
          </p:nvPr>
        </p:nvSpPr>
        <p:spPr>
          <a:xfrm>
            <a:off x="642257" y="1795008"/>
            <a:ext cx="10940143" cy="3930877"/>
          </a:xfrm>
        </p:spPr>
        <p:txBody>
          <a:bodyPr>
            <a:normAutofit/>
          </a:bodyPr>
          <a:lstStyle/>
          <a:p>
            <a:pPr marL="514350" indent="-514350" algn="just">
              <a:buAutoNum type="arabicPeriod"/>
            </a:pPr>
            <a:r>
              <a:rPr lang="en-US" b="1" dirty="0"/>
              <a:t>YOLO (You Only Look Once)</a:t>
            </a:r>
            <a:endParaRPr lang="en-IN" b="1" dirty="0"/>
          </a:p>
          <a:p>
            <a:pPr marL="514350" indent="-514350" algn="just">
              <a:buAutoNum type="arabicPeriod"/>
            </a:pPr>
            <a:r>
              <a:rPr lang="en-IN" b="1" dirty="0"/>
              <a:t>Canny Edge Detection</a:t>
            </a:r>
          </a:p>
          <a:p>
            <a:pPr marL="514350" indent="-514350" algn="just">
              <a:buAutoNum type="arabicPeriod"/>
            </a:pPr>
            <a:r>
              <a:rPr lang="en-IN" sz="2400" b="1" dirty="0" err="1"/>
              <a:t>Roboflow</a:t>
            </a:r>
            <a:endParaRPr lang="en-IN" sz="3200" dirty="0"/>
          </a:p>
          <a:p>
            <a:pPr marL="514350" indent="-514350" algn="just">
              <a:buAutoNum type="arabicPeriod"/>
            </a:pPr>
            <a:r>
              <a:rPr lang="en-US" sz="2400" b="1" dirty="0"/>
              <a:t>OpenCV (Open Source Computer Vision Library)</a:t>
            </a:r>
            <a:endParaRPr lang="en-IN" sz="3200" b="1" dirty="0"/>
          </a:p>
          <a:p>
            <a:pPr marL="514350" indent="-514350" algn="just">
              <a:buAutoNum type="arabicPeriod"/>
            </a:pPr>
            <a:r>
              <a:rPr lang="en-IN" sz="2400" b="1" dirty="0"/>
              <a:t>NumPy</a:t>
            </a:r>
            <a:endParaRPr lang="en-IN" sz="3200" b="1" dirty="0"/>
          </a:p>
          <a:p>
            <a:pPr marL="514350" indent="-514350" algn="just">
              <a:buAutoNum type="arabicPeriod"/>
            </a:pPr>
            <a:r>
              <a:rPr lang="en-IN" sz="2400" b="1" dirty="0"/>
              <a:t>Matplotlib</a:t>
            </a:r>
            <a:endParaRPr lang="en-IN" sz="3200" b="1" dirty="0"/>
          </a:p>
          <a:p>
            <a:pPr marL="514350" indent="-514350" algn="just">
              <a:buAutoNum type="arabicPeriod"/>
            </a:pPr>
            <a:r>
              <a:rPr lang="en-IN" sz="2400" b="1" dirty="0" err="1"/>
              <a:t>PyTorch</a:t>
            </a:r>
            <a:endParaRPr lang="en-IN" sz="3200" b="1" dirty="0"/>
          </a:p>
        </p:txBody>
      </p:sp>
    </p:spTree>
    <p:extLst>
      <p:ext uri="{BB962C8B-B14F-4D97-AF65-F5344CB8AC3E}">
        <p14:creationId xmlns:p14="http://schemas.microsoft.com/office/powerpoint/2010/main" val="224958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623F0FC-2A0B-A89D-44BF-AA83E4AD5305}"/>
              </a:ext>
            </a:extLst>
          </p:cNvPr>
          <p:cNvSpPr txBox="1"/>
          <p:nvPr/>
        </p:nvSpPr>
        <p:spPr>
          <a:xfrm>
            <a:off x="718457" y="1280532"/>
            <a:ext cx="10755086" cy="4524315"/>
          </a:xfrm>
          <a:prstGeom prst="rect">
            <a:avLst/>
          </a:prstGeom>
          <a:noFill/>
        </p:spPr>
        <p:txBody>
          <a:bodyPr wrap="square" rtlCol="0">
            <a:spAutoFit/>
          </a:bodyPr>
          <a:lstStyle/>
          <a:p>
            <a:pPr algn="just"/>
            <a:r>
              <a:rPr lang="en-US" sz="2400" b="1" dirty="0"/>
              <a:t>YOLO (You Only Look Once)</a:t>
            </a:r>
            <a:r>
              <a:rPr lang="en-US" sz="2400" dirty="0"/>
              <a:t>: For real-time object detection and classification. The YOLO model is used for both road damage detection and lane marking identification.</a:t>
            </a:r>
          </a:p>
          <a:p>
            <a:pPr algn="just"/>
            <a:endParaRPr lang="en-US" sz="2400" dirty="0"/>
          </a:p>
          <a:p>
            <a:pPr algn="just"/>
            <a:r>
              <a:rPr lang="en-US" sz="2400" b="1" dirty="0"/>
              <a:t>Canny Edge Detection</a:t>
            </a:r>
            <a:r>
              <a:rPr lang="en-US" sz="2400" dirty="0"/>
              <a:t>: A popular edge detection technique used to detect lane boundaries and road features by identifying abrupt changes in intensity.</a:t>
            </a:r>
          </a:p>
          <a:p>
            <a:pPr algn="just"/>
            <a:endParaRPr lang="en-IN" sz="2400" dirty="0"/>
          </a:p>
          <a:p>
            <a:pPr algn="just"/>
            <a:r>
              <a:rPr lang="en-US" sz="2400" b="1" dirty="0" err="1"/>
              <a:t>Roboflow</a:t>
            </a:r>
            <a:r>
              <a:rPr lang="en-US" sz="2400" dirty="0"/>
              <a:t>: A tool for creating custom datasets, used here to build a dataset for road damage and lane detection tasks.</a:t>
            </a:r>
          </a:p>
          <a:p>
            <a:pPr algn="just"/>
            <a:endParaRPr lang="en-IN" sz="2400" dirty="0"/>
          </a:p>
          <a:p>
            <a:pPr algn="just"/>
            <a:r>
              <a:rPr lang="en-US" sz="2400" b="1" dirty="0"/>
              <a:t>OpenCV (Open Source Computer Vision Library)</a:t>
            </a:r>
            <a:r>
              <a:rPr lang="en-US" sz="2400" dirty="0"/>
              <a:t>: Used for image manipulation, video processing, and applying image processing techniques such as Canny edge detection.</a:t>
            </a:r>
            <a:endParaRPr lang="en-IN" sz="2400" dirty="0"/>
          </a:p>
        </p:txBody>
      </p:sp>
    </p:spTree>
    <p:extLst>
      <p:ext uri="{BB962C8B-B14F-4D97-AF65-F5344CB8AC3E}">
        <p14:creationId xmlns:p14="http://schemas.microsoft.com/office/powerpoint/2010/main" val="4101117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7BE60-D87A-579B-36CB-ED5A4B56B93F}"/>
            </a:ext>
          </a:extLst>
        </p:cNvPr>
        <p:cNvGrpSpPr/>
        <p:nvPr/>
      </p:nvGrpSpPr>
      <p:grpSpPr>
        <a:xfrm>
          <a:off x="0" y="0"/>
          <a:ext cx="0" cy="0"/>
          <a:chOff x="0" y="0"/>
          <a:chExt cx="0" cy="0"/>
        </a:xfrm>
      </p:grpSpPr>
      <p:sp>
        <p:nvSpPr>
          <p:cNvPr id="4" name="Rectangle 1">
            <a:extLst>
              <a:ext uri="{FF2B5EF4-FFF2-40B4-BE49-F238E27FC236}">
                <a16:creationId xmlns:a16="http://schemas.microsoft.com/office/drawing/2014/main" id="{36F26335-A045-992D-5D71-84BF82BC0A0A}"/>
              </a:ext>
            </a:extLst>
          </p:cNvPr>
          <p:cNvSpPr>
            <a:spLocks noGrp="1" noChangeArrowheads="1"/>
          </p:cNvSpPr>
          <p:nvPr>
            <p:ph idx="1"/>
          </p:nvPr>
        </p:nvSpPr>
        <p:spPr bwMode="auto">
          <a:xfrm>
            <a:off x="531541" y="890283"/>
            <a:ext cx="11128917"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2400" b="1" dirty="0"/>
              <a:t>NumPy</a:t>
            </a:r>
            <a:r>
              <a:rPr lang="en-US" sz="2400" dirty="0"/>
              <a:t>: For handling and manipulating large arrays and matrices of image data during processing and computation.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sz="2400" b="1" dirty="0"/>
              <a:t>Matplotlib</a:t>
            </a:r>
            <a:r>
              <a:rPr lang="en-US" sz="2400" dirty="0"/>
              <a:t>: Used for visualizing the detected lanes and road damage on images</a:t>
            </a:r>
            <a:endParaRPr lang="en-US" sz="24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sz="2400" b="1" dirty="0" err="1"/>
              <a:t>PyTorch</a:t>
            </a:r>
            <a:r>
              <a:rPr lang="en-US" sz="2400" dirty="0"/>
              <a:t>: Framework for implementing the YOLO model and training it for real-time detection tasks.</a:t>
            </a:r>
            <a:endParaRPr kumimoji="0" lang="en-US" altLang="en-US" sz="3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1251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TotalTime>
  <Words>925</Words>
  <Application>Microsoft Office PowerPoint</Application>
  <PresentationFormat>Widescreen</PresentationFormat>
  <Paragraphs>75</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Times New Roman</vt:lpstr>
      <vt:lpstr>Office Theme</vt:lpstr>
      <vt:lpstr>AI Car with Real-time Detection of Damaged Road and Lane Detection</vt:lpstr>
      <vt:lpstr>Abstract</vt:lpstr>
      <vt:lpstr>Introduction</vt:lpstr>
      <vt:lpstr>Existing System</vt:lpstr>
      <vt:lpstr>Proposed System</vt:lpstr>
      <vt:lpstr>LITERATURE REVIEW</vt:lpstr>
      <vt:lpstr>Module </vt:lpstr>
      <vt:lpstr>PowerPoint Presentation</vt:lpstr>
      <vt:lpstr>PowerPoint Presentation</vt:lpstr>
      <vt:lpstr>PowerPoint Presentation</vt:lpstr>
      <vt:lpstr>Block Diagram  </vt:lpstr>
      <vt:lpstr>UML Diagrams</vt:lpstr>
      <vt:lpstr>Usecase Diagrams</vt:lpstr>
      <vt:lpstr>Data Flow Diagrams</vt:lpstr>
      <vt:lpstr>Sequance Diagrams</vt:lpstr>
      <vt:lpstr>Active Diagrams</vt:lpstr>
      <vt:lpstr>Final Output</vt:lpstr>
      <vt:lpstr>Final Output</vt:lpstr>
      <vt:lpstr>Final Output</vt:lpstr>
      <vt:lpstr>Final Output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Subramanyam Rekhandar</dc:creator>
  <cp:lastModifiedBy>Subramanyam Rekhandar</cp:lastModifiedBy>
  <cp:revision>2</cp:revision>
  <dcterms:created xsi:type="dcterms:W3CDTF">2024-12-03T07:11:17Z</dcterms:created>
  <dcterms:modified xsi:type="dcterms:W3CDTF">2024-12-05T16:54:13Z</dcterms:modified>
</cp:coreProperties>
</file>

<file path=docProps/thumbnail.jpeg>
</file>